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199"/>
    <a:srgbClr val="F2D8A8"/>
    <a:srgbClr val="EEC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1E9104-0CB7-4B10-B48B-D46977522BA2}"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1123486858"/>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1E9104-0CB7-4B10-B48B-D46977522BA2}"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456029281"/>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1E9104-0CB7-4B10-B48B-D46977522BA2}"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39951502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1E9104-0CB7-4B10-B48B-D46977522BA2}"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6431821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E9104-0CB7-4B10-B48B-D46977522BA2}"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3145678379"/>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1E9104-0CB7-4B10-B48B-D46977522BA2}"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108934347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1E9104-0CB7-4B10-B48B-D46977522BA2}" type="datetimeFigureOut">
              <a:rPr lang="en-US" smtClean="0"/>
              <a:t>7/31/2014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3988579926"/>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1E9104-0CB7-4B10-B48B-D46977522BA2}" type="datetimeFigureOut">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110574362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E9104-0CB7-4B10-B48B-D46977522BA2}"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1993817799"/>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9104-0CB7-4B10-B48B-D46977522BA2}"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1152052899"/>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9104-0CB7-4B10-B48B-D46977522BA2}"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2BD5-4484-4561-93CE-D8BE2CFB2E3D}" type="slidenum">
              <a:rPr lang="en-US" smtClean="0"/>
              <a:t>‹#›</a:t>
            </a:fld>
            <a:endParaRPr lang="en-US"/>
          </a:p>
        </p:txBody>
      </p:sp>
    </p:spTree>
    <p:extLst>
      <p:ext uri="{BB962C8B-B14F-4D97-AF65-F5344CB8AC3E}">
        <p14:creationId xmlns:p14="http://schemas.microsoft.com/office/powerpoint/2010/main" val="3054694518"/>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E9104-0CB7-4B10-B48B-D46977522BA2}" type="datetimeFigureOut">
              <a:rPr lang="en-US" smtClean="0"/>
              <a:t>7/31/2014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B2BD5-4484-4561-93CE-D8BE2CFB2E3D}" type="slidenum">
              <a:rPr lang="en-US" smtClean="0"/>
              <a:t>‹#›</a:t>
            </a:fld>
            <a:endParaRPr lang="en-US"/>
          </a:p>
        </p:txBody>
      </p:sp>
    </p:spTree>
    <p:extLst>
      <p:ext uri="{BB962C8B-B14F-4D97-AF65-F5344CB8AC3E}">
        <p14:creationId xmlns:p14="http://schemas.microsoft.com/office/powerpoint/2010/main" val="3081665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18"/>
          <a:stretch/>
        </p:blipFill>
        <p:spPr>
          <a:xfrm>
            <a:off x="0" y="0"/>
            <a:ext cx="9144000" cy="6858000"/>
          </a:xfrm>
          <a:prstGeom prst="rect">
            <a:avLst/>
          </a:prstGeom>
        </p:spPr>
      </p:pic>
      <p:sp>
        <p:nvSpPr>
          <p:cNvPr id="6" name="TextBox 5"/>
          <p:cNvSpPr txBox="1"/>
          <p:nvPr/>
        </p:nvSpPr>
        <p:spPr>
          <a:xfrm>
            <a:off x="5379309" y="6457890"/>
            <a:ext cx="3764692" cy="400110"/>
          </a:xfrm>
          <a:prstGeom prst="rect">
            <a:avLst/>
          </a:prstGeom>
          <a:noFill/>
        </p:spPr>
        <p:txBody>
          <a:bodyPr wrap="square" rtlCol="0">
            <a:spAutoFit/>
          </a:bodyPr>
          <a:lstStyle/>
          <a:p>
            <a:r>
              <a:rPr lang="en-US" sz="2000" b="1" dirty="0" smtClean="0"/>
              <a:t>Backhouse: </a:t>
            </a:r>
            <a:r>
              <a:rPr lang="en-US" sz="2000" b="1" i="1" dirty="0" smtClean="0"/>
              <a:t>The Jerusalem Temple</a:t>
            </a:r>
            <a:endParaRPr lang="en-US" sz="2000" b="1" i="1" dirty="0"/>
          </a:p>
        </p:txBody>
      </p:sp>
      <p:sp>
        <p:nvSpPr>
          <p:cNvPr id="7" name="TextBox 6"/>
          <p:cNvSpPr txBox="1"/>
          <p:nvPr/>
        </p:nvSpPr>
        <p:spPr>
          <a:xfrm>
            <a:off x="2158313" y="0"/>
            <a:ext cx="2413687" cy="584775"/>
          </a:xfrm>
          <a:prstGeom prst="rect">
            <a:avLst/>
          </a:prstGeom>
          <a:noFill/>
        </p:spPr>
        <p:txBody>
          <a:bodyPr wrap="square" rtlCol="0">
            <a:spAutoFit/>
          </a:bodyPr>
          <a:lstStyle/>
          <a:p>
            <a:r>
              <a:rPr lang="en-US" sz="3200" b="1" dirty="0" smtClean="0"/>
              <a:t>John 8.12-30</a:t>
            </a:r>
            <a:endParaRPr lang="en-US" sz="3200" b="1" i="1" dirty="0"/>
          </a:p>
        </p:txBody>
      </p:sp>
    </p:spTree>
    <p:extLst>
      <p:ext uri="{BB962C8B-B14F-4D97-AF65-F5344CB8AC3E}">
        <p14:creationId xmlns:p14="http://schemas.microsoft.com/office/powerpoint/2010/main" val="656019308"/>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95351" y="0"/>
            <a:ext cx="5148649" cy="6986528"/>
          </a:xfrm>
          <a:prstGeom prst="rect">
            <a:avLst/>
          </a:prstGeom>
          <a:solidFill>
            <a:schemeClr val="bg2">
              <a:lumMod val="90000"/>
            </a:schemeClr>
          </a:solidFill>
        </p:spPr>
        <p:txBody>
          <a:bodyPr wrap="square" rtlCol="0">
            <a:spAutoFit/>
          </a:bodyPr>
          <a:lstStyle/>
          <a:p>
            <a:r>
              <a:rPr lang="en-US" sz="3200" b="1" dirty="0"/>
              <a:t>John 8.28-30:  Then Jesus said, “When you lift up the Son of Man, then you will know that I am he, and I do nothing on my own initiative, but I speak just what the Father taught me.  And the one who sent me is with me. He has not left me alone, because I always do those things that please him.”  While he was saying these things, many people believed in him.</a:t>
            </a:r>
            <a:endParaRPr lang="en-US" sz="3200" b="1"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401"/>
            <a:ext cx="3995351" cy="7116401"/>
          </a:xfrm>
          <a:prstGeom prst="rect">
            <a:avLst/>
          </a:prstGeom>
        </p:spPr>
      </p:pic>
      <p:sp>
        <p:nvSpPr>
          <p:cNvPr id="3" name="TextBox 2"/>
          <p:cNvSpPr txBox="1"/>
          <p:nvPr/>
        </p:nvSpPr>
        <p:spPr>
          <a:xfrm>
            <a:off x="-1" y="6488668"/>
            <a:ext cx="3995351" cy="369332"/>
          </a:xfrm>
          <a:prstGeom prst="rect">
            <a:avLst/>
          </a:prstGeom>
          <a:noFill/>
        </p:spPr>
        <p:txBody>
          <a:bodyPr wrap="square" rtlCol="0">
            <a:spAutoFit/>
          </a:bodyPr>
          <a:lstStyle/>
          <a:p>
            <a:pPr algn="ctr"/>
            <a:r>
              <a:rPr lang="en-US" dirty="0" smtClean="0">
                <a:solidFill>
                  <a:schemeClr val="bg1"/>
                </a:solidFill>
              </a:rPr>
              <a:t>Francisco Zurbaran / Vanderbilt.edu</a:t>
            </a:r>
            <a:endParaRPr lang="en-US" dirty="0">
              <a:solidFill>
                <a:schemeClr val="bg1"/>
              </a:solidFill>
            </a:endParaRPr>
          </a:p>
        </p:txBody>
      </p:sp>
    </p:spTree>
    <p:extLst>
      <p:ext uri="{BB962C8B-B14F-4D97-AF65-F5344CB8AC3E}">
        <p14:creationId xmlns:p14="http://schemas.microsoft.com/office/powerpoint/2010/main" val="40569317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4942702" cy="6986528"/>
          </a:xfrm>
          <a:prstGeom prst="rect">
            <a:avLst/>
          </a:prstGeom>
          <a:solidFill>
            <a:schemeClr val="bg2">
              <a:lumMod val="25000"/>
            </a:schemeClr>
          </a:solidFill>
        </p:spPr>
        <p:txBody>
          <a:bodyPr wrap="square" rtlCol="0">
            <a:spAutoFit/>
          </a:bodyPr>
          <a:lstStyle/>
          <a:p>
            <a:r>
              <a:rPr lang="en-US" sz="3200" dirty="0">
                <a:solidFill>
                  <a:schemeClr val="bg1"/>
                </a:solidFill>
              </a:rPr>
              <a:t>John </a:t>
            </a:r>
            <a:r>
              <a:rPr lang="en-US" sz="3200" dirty="0" smtClean="0">
                <a:solidFill>
                  <a:schemeClr val="bg1"/>
                </a:solidFill>
              </a:rPr>
              <a:t>8.24:  </a:t>
            </a:r>
            <a:r>
              <a:rPr lang="en-US" sz="3200" dirty="0">
                <a:solidFill>
                  <a:schemeClr val="bg1"/>
                </a:solidFill>
              </a:rPr>
              <a:t>“For unless you believe that </a:t>
            </a:r>
            <a:r>
              <a:rPr lang="en-US" sz="3200" dirty="0">
                <a:solidFill>
                  <a:srgbClr val="FFFF00"/>
                </a:solidFill>
              </a:rPr>
              <a:t>I am he</a:t>
            </a:r>
            <a:r>
              <a:rPr lang="en-US" sz="3200" dirty="0">
                <a:solidFill>
                  <a:schemeClr val="bg1"/>
                </a:solidFill>
              </a:rPr>
              <a:t>, </a:t>
            </a:r>
            <a:endParaRPr lang="en-US" sz="3200" dirty="0" smtClean="0">
              <a:solidFill>
                <a:schemeClr val="bg1"/>
              </a:solidFill>
            </a:endParaRPr>
          </a:p>
          <a:p>
            <a:r>
              <a:rPr lang="en-US" sz="3200" dirty="0" smtClean="0">
                <a:solidFill>
                  <a:schemeClr val="bg1"/>
                </a:solidFill>
              </a:rPr>
              <a:t>you </a:t>
            </a:r>
            <a:r>
              <a:rPr lang="en-US" sz="3200" dirty="0">
                <a:solidFill>
                  <a:schemeClr val="bg1"/>
                </a:solidFill>
              </a:rPr>
              <a:t>will die in your sins.”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John 8.28:  </a:t>
            </a:r>
            <a:r>
              <a:rPr lang="en-US" sz="3200" dirty="0">
                <a:solidFill>
                  <a:schemeClr val="bg1"/>
                </a:solidFill>
              </a:rPr>
              <a:t>“When you lift up the Son of Man, then you will know that </a:t>
            </a:r>
            <a:r>
              <a:rPr lang="en-US" sz="3200" dirty="0">
                <a:solidFill>
                  <a:srgbClr val="FFFF00"/>
                </a:solidFill>
              </a:rPr>
              <a:t>I am he</a:t>
            </a:r>
            <a:r>
              <a:rPr lang="en-US" sz="3200" dirty="0" smtClean="0">
                <a:solidFill>
                  <a:schemeClr val="bg1"/>
                </a:solidFill>
              </a:rPr>
              <a:t>…”</a:t>
            </a:r>
          </a:p>
          <a:p>
            <a:endParaRPr lang="en-US" sz="3200" i="1" dirty="0">
              <a:solidFill>
                <a:schemeClr val="bg1"/>
              </a:solidFill>
            </a:endParaRPr>
          </a:p>
          <a:p>
            <a:r>
              <a:rPr lang="en-US" sz="3200" i="1" dirty="0" smtClean="0">
                <a:solidFill>
                  <a:schemeClr val="bg1"/>
                </a:solidFill>
              </a:rPr>
              <a:t>John 8.58:  “</a:t>
            </a:r>
            <a:r>
              <a:rPr lang="en-US" sz="3200" dirty="0" smtClean="0">
                <a:solidFill>
                  <a:schemeClr val="bg1"/>
                </a:solidFill>
              </a:rPr>
              <a:t>I </a:t>
            </a:r>
            <a:r>
              <a:rPr lang="en-US" sz="3200" dirty="0">
                <a:solidFill>
                  <a:schemeClr val="bg1"/>
                </a:solidFill>
              </a:rPr>
              <a:t>tell you the solemn truth, before Abraham came into existence, </a:t>
            </a:r>
            <a:r>
              <a:rPr lang="en-US" sz="3200" dirty="0">
                <a:solidFill>
                  <a:srgbClr val="FFFF00"/>
                </a:solidFill>
              </a:rPr>
              <a:t>I am</a:t>
            </a:r>
            <a:r>
              <a:rPr lang="en-US" sz="3200" dirty="0" smtClean="0">
                <a:solidFill>
                  <a:srgbClr val="FFFF00"/>
                </a:solidFill>
              </a:rPr>
              <a:t>!</a:t>
            </a:r>
            <a:r>
              <a:rPr lang="en-US" sz="3200" dirty="0" smtClean="0">
                <a:solidFill>
                  <a:schemeClr val="bg1"/>
                </a:solidFill>
              </a:rPr>
              <a:t>”</a:t>
            </a:r>
          </a:p>
          <a:p>
            <a:endParaRPr lang="en-US" sz="3200" b="1" i="1" dirty="0">
              <a:solidFill>
                <a:schemeClr val="bg1"/>
              </a:solidFill>
            </a:endParaRPr>
          </a:p>
          <a:p>
            <a:endParaRPr lang="en-US" sz="3200" b="1" i="1" dirty="0">
              <a:solidFill>
                <a:schemeClr val="bg1"/>
              </a:solidFill>
            </a:endParaRPr>
          </a:p>
        </p:txBody>
      </p:sp>
      <p:sp>
        <p:nvSpPr>
          <p:cNvPr id="4" name="TextBox 3"/>
          <p:cNvSpPr txBox="1"/>
          <p:nvPr/>
        </p:nvSpPr>
        <p:spPr>
          <a:xfrm>
            <a:off x="4942703" y="0"/>
            <a:ext cx="4201297" cy="6986528"/>
          </a:xfrm>
          <a:prstGeom prst="rect">
            <a:avLst/>
          </a:prstGeom>
          <a:solidFill>
            <a:schemeClr val="bg2">
              <a:lumMod val="25000"/>
            </a:schemeClr>
          </a:solidFill>
        </p:spPr>
        <p:txBody>
          <a:bodyPr wrap="square" rtlCol="0">
            <a:spAutoFit/>
          </a:bodyPr>
          <a:lstStyle/>
          <a:p>
            <a:pPr algn="r"/>
            <a:endParaRPr lang="en-US" sz="3200" dirty="0" smtClean="0">
              <a:solidFill>
                <a:srgbClr val="FFFF00"/>
              </a:solidFill>
            </a:endParaRPr>
          </a:p>
          <a:p>
            <a:pPr algn="r"/>
            <a:r>
              <a:rPr lang="el-GR" sz="3200" dirty="0" smtClean="0">
                <a:solidFill>
                  <a:srgbClr val="FFFF00"/>
                </a:solidFill>
              </a:rPr>
              <a:t>ἐγώ εἰμι</a:t>
            </a:r>
            <a:endParaRPr lang="en-US" sz="3200" dirty="0" smtClean="0">
              <a:solidFill>
                <a:srgbClr val="FFFF00"/>
              </a:solidFill>
            </a:endParaRPr>
          </a:p>
          <a:p>
            <a:pPr algn="r"/>
            <a:endParaRPr lang="en-US" sz="3200" b="1" i="1" dirty="0">
              <a:solidFill>
                <a:srgbClr val="FFFF00"/>
              </a:solidFill>
            </a:endParaRPr>
          </a:p>
          <a:p>
            <a:pPr algn="r"/>
            <a:endParaRPr lang="en-US" sz="3200" b="1" i="1" dirty="0" smtClean="0">
              <a:solidFill>
                <a:srgbClr val="FFFF00"/>
              </a:solidFill>
            </a:endParaRPr>
          </a:p>
          <a:p>
            <a:pPr algn="r"/>
            <a:endParaRPr lang="en-US" sz="3200" b="1" i="1" dirty="0">
              <a:solidFill>
                <a:srgbClr val="FFFF00"/>
              </a:solidFill>
            </a:endParaRPr>
          </a:p>
          <a:p>
            <a:pPr algn="r"/>
            <a:endParaRPr lang="en-US" sz="3200" b="1" i="1" dirty="0" smtClean="0">
              <a:solidFill>
                <a:srgbClr val="FFFF00"/>
              </a:solidFill>
            </a:endParaRPr>
          </a:p>
          <a:p>
            <a:pPr algn="r"/>
            <a:r>
              <a:rPr lang="el-GR" sz="3200" dirty="0" smtClean="0">
                <a:solidFill>
                  <a:srgbClr val="FFFF00"/>
                </a:solidFill>
              </a:rPr>
              <a:t>ἐγώ εἰμι</a:t>
            </a:r>
            <a:endParaRPr lang="en-US" sz="3200" b="1" i="1" dirty="0" smtClean="0">
              <a:solidFill>
                <a:srgbClr val="FFFF00"/>
              </a:solidFill>
            </a:endParaRPr>
          </a:p>
          <a:p>
            <a:pPr algn="r"/>
            <a:endParaRPr lang="en-US" sz="3200" b="1" i="1" dirty="0" smtClean="0">
              <a:solidFill>
                <a:srgbClr val="FFFF00"/>
              </a:solidFill>
            </a:endParaRPr>
          </a:p>
          <a:p>
            <a:pPr algn="r"/>
            <a:endParaRPr lang="en-US" sz="3200" b="1" i="1" dirty="0">
              <a:solidFill>
                <a:srgbClr val="FFFF00"/>
              </a:solidFill>
            </a:endParaRPr>
          </a:p>
          <a:p>
            <a:pPr algn="r"/>
            <a:endParaRPr lang="en-US" sz="3200" b="1" i="1" dirty="0" smtClean="0">
              <a:solidFill>
                <a:srgbClr val="FFFF00"/>
              </a:solidFill>
            </a:endParaRPr>
          </a:p>
          <a:p>
            <a:pPr algn="r"/>
            <a:endParaRPr lang="en-US" sz="3200" b="1" i="1" dirty="0">
              <a:solidFill>
                <a:srgbClr val="FFFF00"/>
              </a:solidFill>
            </a:endParaRPr>
          </a:p>
          <a:p>
            <a:pPr algn="r"/>
            <a:r>
              <a:rPr lang="el-GR" sz="3200" dirty="0" smtClean="0">
                <a:solidFill>
                  <a:srgbClr val="FFFF00"/>
                </a:solidFill>
              </a:rPr>
              <a:t>ἐγώ εἰμι</a:t>
            </a:r>
            <a:endParaRPr lang="en-US" sz="3200" b="1" i="1" dirty="0" smtClean="0">
              <a:solidFill>
                <a:srgbClr val="FFFF00"/>
              </a:solidFill>
            </a:endParaRPr>
          </a:p>
          <a:p>
            <a:pPr algn="r"/>
            <a:endParaRPr lang="en-US" sz="3200" b="1" i="1" dirty="0" smtClean="0">
              <a:solidFill>
                <a:srgbClr val="FFFF00"/>
              </a:solidFill>
            </a:endParaRPr>
          </a:p>
          <a:p>
            <a:pPr algn="r"/>
            <a:endParaRPr lang="en-US" sz="3200" b="1" i="1" dirty="0">
              <a:solidFill>
                <a:srgbClr val="FFFF00"/>
              </a:solidFill>
            </a:endParaRPr>
          </a:p>
        </p:txBody>
      </p:sp>
      <p:cxnSp>
        <p:nvCxnSpPr>
          <p:cNvPr id="9" name="Straight Arrow Connector 8"/>
          <p:cNvCxnSpPr/>
          <p:nvPr/>
        </p:nvCxnSpPr>
        <p:spPr>
          <a:xfrm>
            <a:off x="3641124" y="823784"/>
            <a:ext cx="3855308"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49578" y="3247042"/>
            <a:ext cx="3146854"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1524" y="5655276"/>
            <a:ext cx="452669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041862"/>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95351" y="0"/>
            <a:ext cx="5148649" cy="6986528"/>
          </a:xfrm>
          <a:prstGeom prst="rect">
            <a:avLst/>
          </a:prstGeom>
          <a:solidFill>
            <a:schemeClr val="bg2">
              <a:lumMod val="25000"/>
            </a:schemeClr>
          </a:solidFill>
        </p:spPr>
        <p:txBody>
          <a:bodyPr wrap="square" rtlCol="0">
            <a:spAutoFit/>
          </a:bodyPr>
          <a:lstStyle/>
          <a:p>
            <a:r>
              <a:rPr lang="en-US" sz="3200" b="1" dirty="0">
                <a:solidFill>
                  <a:schemeClr val="bg1"/>
                </a:solidFill>
              </a:rPr>
              <a:t>John 8.28-30:  Then Jesus said, “</a:t>
            </a:r>
            <a:r>
              <a:rPr lang="en-US" sz="3200" b="1" dirty="0">
                <a:solidFill>
                  <a:srgbClr val="FFFF00"/>
                </a:solidFill>
              </a:rPr>
              <a:t>When you lift up the Son of Man, then you will know that I am he, and I do nothing on my own initiative, but I speak just what the Father taught me.  </a:t>
            </a:r>
            <a:r>
              <a:rPr lang="en-US" sz="3200" b="1" dirty="0">
                <a:solidFill>
                  <a:schemeClr val="bg1"/>
                </a:solidFill>
              </a:rPr>
              <a:t>And the one who sent me is with me. He has not left me alone, because I always do those things that please him.”  While he was saying these things, many people believed in him.</a:t>
            </a:r>
            <a:endParaRPr lang="en-US" sz="3200" b="1" i="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401"/>
            <a:ext cx="3995351" cy="7116401"/>
          </a:xfrm>
          <a:prstGeom prst="rect">
            <a:avLst/>
          </a:prstGeom>
        </p:spPr>
      </p:pic>
    </p:spTree>
    <p:extLst>
      <p:ext uri="{BB962C8B-B14F-4D97-AF65-F5344CB8AC3E}">
        <p14:creationId xmlns:p14="http://schemas.microsoft.com/office/powerpoint/2010/main" val="284427514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18"/>
          <a:stretch/>
        </p:blipFill>
        <p:spPr>
          <a:xfrm>
            <a:off x="0" y="0"/>
            <a:ext cx="9144000" cy="6858000"/>
          </a:xfrm>
          <a:prstGeom prst="rect">
            <a:avLst/>
          </a:prstGeom>
        </p:spPr>
      </p:pic>
      <p:sp>
        <p:nvSpPr>
          <p:cNvPr id="7" name="TextBox 6"/>
          <p:cNvSpPr txBox="1"/>
          <p:nvPr/>
        </p:nvSpPr>
        <p:spPr>
          <a:xfrm>
            <a:off x="-1" y="0"/>
            <a:ext cx="9144001" cy="1569660"/>
          </a:xfrm>
          <a:prstGeom prst="rect">
            <a:avLst/>
          </a:prstGeom>
          <a:solidFill>
            <a:srgbClr val="F5E199">
              <a:alpha val="75000"/>
            </a:srgbClr>
          </a:solidFill>
        </p:spPr>
        <p:txBody>
          <a:bodyPr wrap="square" rtlCol="0">
            <a:spAutoFit/>
          </a:bodyPr>
          <a:lstStyle/>
          <a:p>
            <a:r>
              <a:rPr lang="en-US" sz="3200" b="1" dirty="0"/>
              <a:t>John 8.12 NET: </a:t>
            </a:r>
            <a:r>
              <a:rPr lang="en-US" sz="3200" b="1" dirty="0" smtClean="0"/>
              <a:t> Then </a:t>
            </a:r>
            <a:r>
              <a:rPr lang="en-US" sz="3200" b="1" dirty="0"/>
              <a:t>Jesus spoke out again, </a:t>
            </a:r>
            <a:r>
              <a:rPr lang="en-US" sz="3200" b="1" dirty="0" smtClean="0"/>
              <a:t>‘I </a:t>
            </a:r>
            <a:r>
              <a:rPr lang="en-US" sz="3200" b="1" dirty="0"/>
              <a:t>am the light of the world. The one who </a:t>
            </a:r>
            <a:r>
              <a:rPr lang="en-US" sz="3200" b="1" u="sng" dirty="0"/>
              <a:t>follows</a:t>
            </a:r>
            <a:r>
              <a:rPr lang="en-US" sz="3200" b="1" dirty="0"/>
              <a:t> me will </a:t>
            </a:r>
            <a:r>
              <a:rPr lang="en-US" sz="3200" b="1" i="1" u="sng" dirty="0"/>
              <a:t>never</a:t>
            </a:r>
            <a:r>
              <a:rPr lang="en-US" sz="3200" b="1" dirty="0"/>
              <a:t> walk in darkness, but will have the light of life</a:t>
            </a:r>
            <a:r>
              <a:rPr lang="en-US" sz="3200" b="1" dirty="0" smtClean="0"/>
              <a:t>.’</a:t>
            </a:r>
            <a:endParaRPr lang="en-US" sz="3200" b="1" i="1" dirty="0"/>
          </a:p>
        </p:txBody>
      </p:sp>
    </p:spTree>
    <p:extLst>
      <p:ext uri="{BB962C8B-B14F-4D97-AF65-F5344CB8AC3E}">
        <p14:creationId xmlns:p14="http://schemas.microsoft.com/office/powerpoint/2010/main" val="282711604"/>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404" y="1"/>
            <a:ext cx="3850277" cy="6858000"/>
          </a:xfrm>
          <a:prstGeom prst="rect">
            <a:avLst/>
          </a:prstGeom>
        </p:spPr>
      </p:pic>
    </p:spTree>
    <p:extLst>
      <p:ext uri="{BB962C8B-B14F-4D97-AF65-F5344CB8AC3E}">
        <p14:creationId xmlns:p14="http://schemas.microsoft.com/office/powerpoint/2010/main" val="156124835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18"/>
          <a:stretch/>
        </p:blipFill>
        <p:spPr>
          <a:xfrm>
            <a:off x="0" y="0"/>
            <a:ext cx="9144000" cy="6858000"/>
          </a:xfrm>
          <a:prstGeom prst="rect">
            <a:avLst/>
          </a:prstGeom>
        </p:spPr>
      </p:pic>
      <p:sp>
        <p:nvSpPr>
          <p:cNvPr id="7" name="TextBox 6"/>
          <p:cNvSpPr txBox="1"/>
          <p:nvPr/>
        </p:nvSpPr>
        <p:spPr>
          <a:xfrm>
            <a:off x="-1" y="0"/>
            <a:ext cx="9144001" cy="1569660"/>
          </a:xfrm>
          <a:prstGeom prst="rect">
            <a:avLst/>
          </a:prstGeom>
          <a:solidFill>
            <a:srgbClr val="F5E199">
              <a:alpha val="75000"/>
            </a:srgbClr>
          </a:solidFill>
        </p:spPr>
        <p:txBody>
          <a:bodyPr wrap="square" rtlCol="0">
            <a:spAutoFit/>
          </a:bodyPr>
          <a:lstStyle/>
          <a:p>
            <a:r>
              <a:rPr lang="en-US" sz="3200" b="1" dirty="0"/>
              <a:t>John 8.12 NET: </a:t>
            </a:r>
            <a:r>
              <a:rPr lang="en-US" sz="3200" b="1" dirty="0" smtClean="0"/>
              <a:t> Then </a:t>
            </a:r>
            <a:r>
              <a:rPr lang="en-US" sz="3200" b="1" dirty="0"/>
              <a:t>Jesus spoke out again, </a:t>
            </a:r>
            <a:r>
              <a:rPr lang="en-US" sz="3200" b="1" dirty="0" smtClean="0"/>
              <a:t>‘I </a:t>
            </a:r>
            <a:r>
              <a:rPr lang="en-US" sz="3200" b="1" dirty="0"/>
              <a:t>am the light of the world. The one who follows me will never walk in darkness, but will have the light of life</a:t>
            </a:r>
            <a:r>
              <a:rPr lang="en-US" sz="3200" b="1" dirty="0" smtClean="0"/>
              <a:t>.’</a:t>
            </a:r>
            <a:endParaRPr lang="en-US" sz="3200" b="1" i="1" dirty="0"/>
          </a:p>
        </p:txBody>
      </p:sp>
    </p:spTree>
    <p:extLst>
      <p:ext uri="{BB962C8B-B14F-4D97-AF65-F5344CB8AC3E}">
        <p14:creationId xmlns:p14="http://schemas.microsoft.com/office/powerpoint/2010/main" val="76879881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18"/>
          <a:stretch/>
        </p:blipFill>
        <p:spPr>
          <a:xfrm>
            <a:off x="0" y="0"/>
            <a:ext cx="9144000" cy="6858000"/>
          </a:xfrm>
          <a:prstGeom prst="rect">
            <a:avLst/>
          </a:prstGeom>
        </p:spPr>
      </p:pic>
      <p:sp>
        <p:nvSpPr>
          <p:cNvPr id="7" name="TextBox 6"/>
          <p:cNvSpPr txBox="1"/>
          <p:nvPr/>
        </p:nvSpPr>
        <p:spPr>
          <a:xfrm>
            <a:off x="-1" y="0"/>
            <a:ext cx="9144001" cy="1569660"/>
          </a:xfrm>
          <a:prstGeom prst="rect">
            <a:avLst/>
          </a:prstGeom>
          <a:solidFill>
            <a:srgbClr val="F5E199">
              <a:alpha val="75000"/>
            </a:srgbClr>
          </a:solidFill>
        </p:spPr>
        <p:txBody>
          <a:bodyPr wrap="square" rtlCol="0">
            <a:spAutoFit/>
          </a:bodyPr>
          <a:lstStyle/>
          <a:p>
            <a:r>
              <a:rPr lang="en-US" sz="3200" b="1" dirty="0"/>
              <a:t>John 8.12 NET: </a:t>
            </a:r>
            <a:r>
              <a:rPr lang="en-US" sz="3200" b="1" dirty="0" smtClean="0"/>
              <a:t> Then </a:t>
            </a:r>
            <a:r>
              <a:rPr lang="en-US" sz="3200" b="1" dirty="0"/>
              <a:t>Jesus spoke out again, </a:t>
            </a:r>
            <a:r>
              <a:rPr lang="en-US" sz="3200" b="1" dirty="0" smtClean="0"/>
              <a:t>‘I </a:t>
            </a:r>
            <a:r>
              <a:rPr lang="en-US" sz="3200" b="1" dirty="0"/>
              <a:t>am the light of the world. The one who follows me will never walk in darkness, but will have the light of life</a:t>
            </a:r>
            <a:r>
              <a:rPr lang="en-US" sz="3200" b="1" dirty="0" smtClean="0"/>
              <a:t>.’</a:t>
            </a:r>
            <a:endParaRPr lang="en-US" sz="3200" b="1" i="1" dirty="0"/>
          </a:p>
        </p:txBody>
      </p:sp>
      <p:sp>
        <p:nvSpPr>
          <p:cNvPr id="5" name="TextBox 4"/>
          <p:cNvSpPr txBox="1"/>
          <p:nvPr/>
        </p:nvSpPr>
        <p:spPr>
          <a:xfrm>
            <a:off x="-2" y="4565065"/>
            <a:ext cx="9144001" cy="2292935"/>
          </a:xfrm>
          <a:prstGeom prst="rect">
            <a:avLst/>
          </a:prstGeom>
          <a:solidFill>
            <a:srgbClr val="F5E199">
              <a:alpha val="75000"/>
            </a:srgbClr>
          </a:solidFill>
        </p:spPr>
        <p:txBody>
          <a:bodyPr wrap="square" rtlCol="0">
            <a:spAutoFit/>
          </a:bodyPr>
          <a:lstStyle/>
          <a:p>
            <a:pPr lvl="0"/>
            <a:r>
              <a:rPr lang="en-US" sz="3200" b="1" dirty="0"/>
              <a:t>Psalms 27.1 NIV:  “The LORD </a:t>
            </a:r>
            <a:r>
              <a:rPr lang="en-US" sz="3200" b="1" dirty="0" smtClean="0"/>
              <a:t>is </a:t>
            </a:r>
            <a:r>
              <a:rPr lang="en-US" sz="3200" b="1" dirty="0"/>
              <a:t>my light and my salvation-- whom shall I fear?”</a:t>
            </a:r>
          </a:p>
          <a:p>
            <a:pPr>
              <a:spcBef>
                <a:spcPts val="1800"/>
              </a:spcBef>
            </a:pPr>
            <a:r>
              <a:rPr lang="en-US" sz="3200" b="1" dirty="0"/>
              <a:t>Psalms 119.105 HCSB:  “Your word is a lamp for my feet and a light on my path.”</a:t>
            </a:r>
            <a:endParaRPr lang="en-US" sz="3200" b="1" i="1" dirty="0"/>
          </a:p>
        </p:txBody>
      </p:sp>
    </p:spTree>
    <p:extLst>
      <p:ext uri="{BB962C8B-B14F-4D97-AF65-F5344CB8AC3E}">
        <p14:creationId xmlns:p14="http://schemas.microsoft.com/office/powerpoint/2010/main" val="320842782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 y="538609"/>
            <a:ext cx="9144001" cy="582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 y="0"/>
            <a:ext cx="9144001" cy="1077218"/>
          </a:xfrm>
          <a:prstGeom prst="rect">
            <a:avLst/>
          </a:prstGeom>
          <a:solidFill>
            <a:schemeClr val="bg2">
              <a:lumMod val="90000"/>
            </a:schemeClr>
          </a:solidFill>
        </p:spPr>
        <p:txBody>
          <a:bodyPr wrap="square" rtlCol="0">
            <a:spAutoFit/>
          </a:bodyPr>
          <a:lstStyle/>
          <a:p>
            <a:r>
              <a:rPr lang="en-US" sz="3200" b="1" dirty="0"/>
              <a:t>John 8.13:  So the Pharisees objected, “You testify about yourself; your testimony is not true!”</a:t>
            </a:r>
            <a:endParaRPr lang="en-US" sz="3200" b="1" i="1" dirty="0"/>
          </a:p>
        </p:txBody>
      </p:sp>
      <p:sp>
        <p:nvSpPr>
          <p:cNvPr id="4" name="TextBox 3"/>
          <p:cNvSpPr txBox="1"/>
          <p:nvPr/>
        </p:nvSpPr>
        <p:spPr>
          <a:xfrm>
            <a:off x="-2" y="4312509"/>
            <a:ext cx="9144001" cy="2554545"/>
          </a:xfrm>
          <a:prstGeom prst="rect">
            <a:avLst/>
          </a:prstGeom>
          <a:solidFill>
            <a:schemeClr val="bg2">
              <a:lumMod val="90000"/>
            </a:schemeClr>
          </a:solidFill>
        </p:spPr>
        <p:txBody>
          <a:bodyPr wrap="square" rtlCol="0">
            <a:spAutoFit/>
          </a:bodyPr>
          <a:lstStyle/>
          <a:p>
            <a:r>
              <a:rPr lang="en-US" sz="3200" b="1" dirty="0"/>
              <a:t>Deuteronomy 19.15 NIV:  </a:t>
            </a:r>
            <a:r>
              <a:rPr lang="en-US" sz="3200" b="1" dirty="0" smtClean="0"/>
              <a:t>One </a:t>
            </a:r>
            <a:r>
              <a:rPr lang="en-US" sz="3200" b="1" dirty="0"/>
              <a:t>witness is not enough to convict anyone accused of any crime or offense they may have committed. A matter must be established by the testimony of two or three witnesses</a:t>
            </a:r>
            <a:r>
              <a:rPr lang="en-US" sz="3200" b="1" dirty="0" smtClean="0"/>
              <a:t>.</a:t>
            </a:r>
            <a:endParaRPr lang="en-US" sz="3200" b="1" i="1" dirty="0"/>
          </a:p>
        </p:txBody>
      </p:sp>
    </p:spTree>
    <p:extLst>
      <p:ext uri="{BB962C8B-B14F-4D97-AF65-F5344CB8AC3E}">
        <p14:creationId xmlns:p14="http://schemas.microsoft.com/office/powerpoint/2010/main" val="4186508043"/>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944498" cy="6986528"/>
          </a:xfrm>
          <a:prstGeom prst="rect">
            <a:avLst/>
          </a:prstGeom>
          <a:solidFill>
            <a:schemeClr val="bg2">
              <a:lumMod val="90000"/>
            </a:schemeClr>
          </a:solidFill>
        </p:spPr>
        <p:txBody>
          <a:bodyPr wrap="square" rtlCol="0">
            <a:spAutoFit/>
          </a:bodyPr>
          <a:lstStyle/>
          <a:p>
            <a:r>
              <a:rPr lang="en-US" sz="3200" b="1" dirty="0"/>
              <a:t>John 8.14-18:  Jesus answered, “Even if I testify about myself, my testimony is true, because I know where I came from and where I am going. But you people do not know where I came from or where I am going. You people judge by outward appearances; I do not judge anyone.  But if I judge, my evaluation is accurate, because I am not alone when I judge, but I and the Father who sent me do so together.  It is written in your law that the testimony of two men is true.  I testify about myself and the Father who sent me testifies about me.”</a:t>
            </a:r>
            <a:endParaRPr lang="en-US" sz="3200" b="1" i="1" dirty="0"/>
          </a:p>
        </p:txBody>
      </p:sp>
      <p:pic>
        <p:nvPicPr>
          <p:cNvPr id="4" name="Picture 3" descr="E:\0Projects\Matson photos\12 People\zzDone\sr\Jewish People\04290u Yemenite rabbi blowing shofar, mat04290.jpg"/>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l="25493" r="31693"/>
          <a:stretch/>
        </p:blipFill>
        <p:spPr bwMode="auto">
          <a:xfrm>
            <a:off x="6949440" y="1588"/>
            <a:ext cx="219456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44498" y="5934670"/>
            <a:ext cx="2199502" cy="923330"/>
          </a:xfrm>
          <a:prstGeom prst="rect">
            <a:avLst/>
          </a:prstGeom>
          <a:solidFill>
            <a:schemeClr val="bg2">
              <a:lumMod val="75000"/>
              <a:alpha val="40000"/>
            </a:schemeClr>
          </a:solidFill>
        </p:spPr>
        <p:txBody>
          <a:bodyPr wrap="square" rtlCol="0">
            <a:spAutoFit/>
          </a:bodyPr>
          <a:lstStyle/>
          <a:p>
            <a:pPr algn="r"/>
            <a:r>
              <a:rPr lang="en-US" dirty="0" smtClean="0"/>
              <a:t>Matson: </a:t>
            </a:r>
          </a:p>
          <a:p>
            <a:pPr algn="r"/>
            <a:r>
              <a:rPr lang="en-US" i="1" dirty="0" smtClean="0"/>
              <a:t>Life in the Holy Land </a:t>
            </a:r>
          </a:p>
          <a:p>
            <a:pPr algn="r"/>
            <a:r>
              <a:rPr lang="en-US" dirty="0" smtClean="0"/>
              <a:t>© 2009 Todd Bolen</a:t>
            </a:r>
            <a:endParaRPr lang="en-US" dirty="0"/>
          </a:p>
        </p:txBody>
      </p:sp>
    </p:spTree>
    <p:extLst>
      <p:ext uri="{BB962C8B-B14F-4D97-AF65-F5344CB8AC3E}">
        <p14:creationId xmlns:p14="http://schemas.microsoft.com/office/powerpoint/2010/main" val="83054488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4496499" cy="6986528"/>
          </a:xfrm>
          <a:prstGeom prst="rect">
            <a:avLst/>
          </a:prstGeom>
          <a:solidFill>
            <a:schemeClr val="bg2">
              <a:lumMod val="90000"/>
            </a:schemeClr>
          </a:solidFill>
        </p:spPr>
        <p:txBody>
          <a:bodyPr wrap="square" rtlCol="0">
            <a:spAutoFit/>
          </a:bodyPr>
          <a:lstStyle/>
          <a:p>
            <a:r>
              <a:rPr lang="en-US" sz="3200" b="1" dirty="0"/>
              <a:t>John 8.19-20:  Then they began asking him, “Who is your father?” Jesus answered, “You do not know either me or my Father. If you knew me you would know my Father too.”  (Jesus spoke these words near the offering box while he was teaching in the temple courts. No one seized him because his time had not yet come</a:t>
            </a:r>
            <a:r>
              <a:rPr lang="en-US" sz="3200" b="1" dirty="0" smtClean="0"/>
              <a:t>.)</a:t>
            </a:r>
            <a:endParaRPr lang="en-US" sz="3200" b="1" i="1" dirty="0"/>
          </a:p>
        </p:txBody>
      </p:sp>
      <p:pic>
        <p:nvPicPr>
          <p:cNvPr id="5" name="Picture 3" descr="05305uJew arrayed for praye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r="8199"/>
          <a:stretch/>
        </p:blipFill>
        <p:spPr bwMode="auto">
          <a:xfrm>
            <a:off x="4496499" y="0"/>
            <a:ext cx="466344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97460" y="0"/>
            <a:ext cx="3246539" cy="646331"/>
          </a:xfrm>
          <a:prstGeom prst="rect">
            <a:avLst/>
          </a:prstGeom>
          <a:solidFill>
            <a:schemeClr val="bg2">
              <a:lumMod val="75000"/>
              <a:alpha val="40000"/>
            </a:schemeClr>
          </a:solidFill>
        </p:spPr>
        <p:txBody>
          <a:bodyPr wrap="square" rtlCol="0">
            <a:spAutoFit/>
          </a:bodyPr>
          <a:lstStyle/>
          <a:p>
            <a:pPr algn="r"/>
            <a:r>
              <a:rPr lang="en-US" dirty="0" smtClean="0"/>
              <a:t>Matson:  </a:t>
            </a:r>
            <a:r>
              <a:rPr lang="en-US" i="1" dirty="0" smtClean="0"/>
              <a:t>Life in the Holy Land </a:t>
            </a:r>
          </a:p>
          <a:p>
            <a:pPr algn="r"/>
            <a:r>
              <a:rPr lang="en-US" dirty="0" smtClean="0"/>
              <a:t>© 2009 Todd Bolen</a:t>
            </a:r>
            <a:endParaRPr lang="en-US" dirty="0"/>
          </a:p>
        </p:txBody>
      </p:sp>
    </p:spTree>
    <p:extLst>
      <p:ext uri="{BB962C8B-B14F-4D97-AF65-F5344CB8AC3E}">
        <p14:creationId xmlns:p14="http://schemas.microsoft.com/office/powerpoint/2010/main" val="2052420472"/>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606746" cy="6986528"/>
          </a:xfrm>
          <a:prstGeom prst="rect">
            <a:avLst/>
          </a:prstGeom>
          <a:solidFill>
            <a:schemeClr val="bg2">
              <a:lumMod val="90000"/>
            </a:schemeClr>
          </a:solidFill>
        </p:spPr>
        <p:txBody>
          <a:bodyPr wrap="square" rtlCol="0">
            <a:spAutoFit/>
          </a:bodyPr>
          <a:lstStyle/>
          <a:p>
            <a:r>
              <a:rPr lang="en-US" sz="3200" b="1" dirty="0"/>
              <a:t>John 8.21-24:  Then Jesus said to them again, “I am going away, and you will look for me but will die in your sin. Where I am going you cannot come.”  So the Jewish leaders began to say, “Perhaps he is going to kill himself, because he says, ‘Where I am going you cannot come.’”  Jesus replied, "You people are from below; I am from above. You people are from this world; I am not from this world.  Thus I told you that you will die in your sins. For unless you believe that I am he, you will die in your sins.”</a:t>
            </a:r>
            <a:endParaRPr lang="en-US" sz="3200" b="1" i="1" dirty="0"/>
          </a:p>
        </p:txBody>
      </p:sp>
      <p:pic>
        <p:nvPicPr>
          <p:cNvPr id="8" name="Picture 7" descr="E:\0Projects\Matson photos\12 People\zzDone\sr\Jewish People\04290u Yemenite rabbi blowing shofar, mat04290.jpg"/>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l="18357" r="31692"/>
          <a:stretch/>
        </p:blipFill>
        <p:spPr bwMode="auto">
          <a:xfrm>
            <a:off x="6583680" y="1588"/>
            <a:ext cx="256032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73502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0"/>
            <a:ext cx="2125362" cy="1569660"/>
          </a:xfrm>
          <a:prstGeom prst="rect">
            <a:avLst/>
          </a:prstGeom>
          <a:solidFill>
            <a:schemeClr val="bg2">
              <a:lumMod val="25000"/>
            </a:schemeClr>
          </a:solidFill>
        </p:spPr>
        <p:txBody>
          <a:bodyPr wrap="square" rtlCol="0">
            <a:spAutoFit/>
          </a:bodyPr>
          <a:lstStyle/>
          <a:p>
            <a:pPr algn="ctr"/>
            <a:r>
              <a:rPr lang="en-US" sz="3200" dirty="0" smtClean="0">
                <a:solidFill>
                  <a:schemeClr val="bg1"/>
                </a:solidFill>
              </a:rPr>
              <a:t>Failure </a:t>
            </a:r>
          </a:p>
          <a:p>
            <a:pPr algn="ctr"/>
            <a:r>
              <a:rPr lang="en-US" sz="3200" dirty="0" smtClean="0">
                <a:solidFill>
                  <a:schemeClr val="bg1"/>
                </a:solidFill>
              </a:rPr>
              <a:t>to obey </a:t>
            </a:r>
          </a:p>
          <a:p>
            <a:pPr algn="ctr"/>
            <a:r>
              <a:rPr lang="en-US" sz="3200" dirty="0" smtClean="0">
                <a:solidFill>
                  <a:schemeClr val="bg1"/>
                </a:solidFill>
              </a:rPr>
              <a:t>commands</a:t>
            </a:r>
            <a:endParaRPr lang="en-US" sz="3200" i="1" dirty="0">
              <a:solidFill>
                <a:schemeClr val="bg1"/>
              </a:solidFill>
            </a:endParaRPr>
          </a:p>
        </p:txBody>
      </p:sp>
      <p:sp>
        <p:nvSpPr>
          <p:cNvPr id="4" name="TextBox 3"/>
          <p:cNvSpPr txBox="1"/>
          <p:nvPr/>
        </p:nvSpPr>
        <p:spPr>
          <a:xfrm>
            <a:off x="3303374" y="0"/>
            <a:ext cx="5840626" cy="1569660"/>
          </a:xfrm>
          <a:prstGeom prst="rect">
            <a:avLst/>
          </a:prstGeom>
          <a:solidFill>
            <a:schemeClr val="bg2">
              <a:lumMod val="25000"/>
            </a:schemeClr>
          </a:solidFill>
        </p:spPr>
        <p:txBody>
          <a:bodyPr wrap="square" rtlCol="0">
            <a:spAutoFit/>
          </a:bodyPr>
          <a:lstStyle/>
          <a:p>
            <a:r>
              <a:rPr lang="en-US" sz="3200" dirty="0">
                <a:solidFill>
                  <a:schemeClr val="bg1"/>
                </a:solidFill>
              </a:rPr>
              <a:t>imputed sin [guilt of human race]</a:t>
            </a:r>
          </a:p>
          <a:p>
            <a:r>
              <a:rPr lang="en-US" sz="3200" dirty="0" smtClean="0">
                <a:solidFill>
                  <a:schemeClr val="bg1"/>
                </a:solidFill>
              </a:rPr>
              <a:t>inherited sin [corrupted nature]</a:t>
            </a:r>
          </a:p>
          <a:p>
            <a:r>
              <a:rPr lang="en-US" sz="3200" dirty="0" smtClean="0">
                <a:solidFill>
                  <a:schemeClr val="bg1"/>
                </a:solidFill>
              </a:rPr>
              <a:t>acts of sin [acts against God]</a:t>
            </a:r>
            <a:endParaRPr lang="en-US" sz="3200" dirty="0">
              <a:solidFill>
                <a:schemeClr val="bg1"/>
              </a:solidFill>
            </a:endParaRPr>
          </a:p>
        </p:txBody>
      </p:sp>
      <p:cxnSp>
        <p:nvCxnSpPr>
          <p:cNvPr id="3" name="Straight Arrow Connector 2"/>
          <p:cNvCxnSpPr/>
          <p:nvPr/>
        </p:nvCxnSpPr>
        <p:spPr>
          <a:xfrm flipV="1">
            <a:off x="2125362" y="345990"/>
            <a:ext cx="1178012" cy="43883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4" idx="1"/>
          </p:cNvCxnSpPr>
          <p:nvPr/>
        </p:nvCxnSpPr>
        <p:spPr>
          <a:xfrm>
            <a:off x="2125362" y="784830"/>
            <a:ext cx="11780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a:off x="2125362" y="784830"/>
            <a:ext cx="1178012" cy="50698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5362" y="238897"/>
            <a:ext cx="0" cy="114506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96962" y="1569660"/>
            <a:ext cx="525986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26892" y="1569660"/>
            <a:ext cx="0" cy="74517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19483" y="2314832"/>
            <a:ext cx="3214817" cy="584775"/>
          </a:xfrm>
          <a:prstGeom prst="rect">
            <a:avLst/>
          </a:prstGeom>
          <a:solidFill>
            <a:schemeClr val="bg2">
              <a:lumMod val="25000"/>
            </a:schemeClr>
          </a:solidFill>
        </p:spPr>
        <p:txBody>
          <a:bodyPr wrap="square" rtlCol="0">
            <a:spAutoFit/>
          </a:bodyPr>
          <a:lstStyle/>
          <a:p>
            <a:r>
              <a:rPr lang="en-US" sz="3200" dirty="0" smtClean="0">
                <a:solidFill>
                  <a:schemeClr val="bg1"/>
                </a:solidFill>
              </a:rPr>
              <a:t>Need for salvation</a:t>
            </a:r>
            <a:endParaRPr lang="en-US" sz="3200" i="1" dirty="0">
              <a:solidFill>
                <a:schemeClr val="bg1"/>
              </a:solidFill>
            </a:endParaRPr>
          </a:p>
        </p:txBody>
      </p:sp>
      <p:sp>
        <p:nvSpPr>
          <p:cNvPr id="22" name="TextBox 21"/>
          <p:cNvSpPr txBox="1"/>
          <p:nvPr/>
        </p:nvSpPr>
        <p:spPr>
          <a:xfrm>
            <a:off x="0" y="4213654"/>
            <a:ext cx="2125362" cy="1569660"/>
          </a:xfrm>
          <a:prstGeom prst="rect">
            <a:avLst/>
          </a:prstGeom>
          <a:solidFill>
            <a:schemeClr val="bg2">
              <a:lumMod val="25000"/>
            </a:schemeClr>
          </a:solidFill>
        </p:spPr>
        <p:txBody>
          <a:bodyPr wrap="square" rtlCol="0">
            <a:spAutoFit/>
          </a:bodyPr>
          <a:lstStyle/>
          <a:p>
            <a:pPr algn="ctr"/>
            <a:r>
              <a:rPr lang="en-US" sz="3200" dirty="0" smtClean="0">
                <a:solidFill>
                  <a:schemeClr val="bg1"/>
                </a:solidFill>
              </a:rPr>
              <a:t>Faith</a:t>
            </a:r>
          </a:p>
          <a:p>
            <a:pPr algn="ctr"/>
            <a:r>
              <a:rPr lang="en-US" sz="3200" dirty="0" smtClean="0">
                <a:solidFill>
                  <a:schemeClr val="bg1"/>
                </a:solidFill>
              </a:rPr>
              <a:t>in </a:t>
            </a:r>
          </a:p>
          <a:p>
            <a:pPr algn="ctr"/>
            <a:r>
              <a:rPr lang="en-US" sz="3200" dirty="0" smtClean="0">
                <a:solidFill>
                  <a:schemeClr val="bg1"/>
                </a:solidFill>
              </a:rPr>
              <a:t>promises</a:t>
            </a:r>
            <a:endParaRPr lang="en-US" sz="3200" dirty="0">
              <a:solidFill>
                <a:schemeClr val="bg1"/>
              </a:solidFill>
            </a:endParaRPr>
          </a:p>
        </p:txBody>
      </p:sp>
      <p:sp>
        <p:nvSpPr>
          <p:cNvPr id="25" name="TextBox 24"/>
          <p:cNvSpPr txBox="1"/>
          <p:nvPr/>
        </p:nvSpPr>
        <p:spPr>
          <a:xfrm>
            <a:off x="5692346" y="4629087"/>
            <a:ext cx="3451654" cy="584775"/>
          </a:xfrm>
          <a:prstGeom prst="rect">
            <a:avLst/>
          </a:prstGeom>
          <a:solidFill>
            <a:schemeClr val="bg2">
              <a:lumMod val="25000"/>
            </a:schemeClr>
          </a:solidFill>
        </p:spPr>
        <p:txBody>
          <a:bodyPr wrap="square" rtlCol="0">
            <a:spAutoFit/>
          </a:bodyPr>
          <a:lstStyle/>
          <a:p>
            <a:r>
              <a:rPr lang="en-US" sz="3200" dirty="0" smtClean="0">
                <a:solidFill>
                  <a:schemeClr val="bg1"/>
                </a:solidFill>
              </a:rPr>
              <a:t>Gift of salvation</a:t>
            </a:r>
            <a:endParaRPr lang="en-US" sz="3200" dirty="0">
              <a:solidFill>
                <a:schemeClr val="bg1"/>
              </a:solidFill>
            </a:endParaRPr>
          </a:p>
        </p:txBody>
      </p:sp>
      <p:sp>
        <p:nvSpPr>
          <p:cNvPr id="26" name="TextBox 25"/>
          <p:cNvSpPr txBox="1"/>
          <p:nvPr/>
        </p:nvSpPr>
        <p:spPr>
          <a:xfrm>
            <a:off x="2434281" y="4213590"/>
            <a:ext cx="2125362" cy="2062103"/>
          </a:xfrm>
          <a:prstGeom prst="rect">
            <a:avLst/>
          </a:prstGeom>
          <a:solidFill>
            <a:schemeClr val="bg2">
              <a:lumMod val="25000"/>
            </a:schemeClr>
          </a:solidFill>
        </p:spPr>
        <p:txBody>
          <a:bodyPr wrap="square" rtlCol="0">
            <a:spAutoFit/>
          </a:bodyPr>
          <a:lstStyle/>
          <a:p>
            <a:pPr algn="ctr"/>
            <a:r>
              <a:rPr lang="en-US" sz="3200" dirty="0" smtClean="0">
                <a:solidFill>
                  <a:schemeClr val="bg1"/>
                </a:solidFill>
              </a:rPr>
              <a:t>Faith in </a:t>
            </a:r>
          </a:p>
          <a:p>
            <a:pPr algn="ctr"/>
            <a:r>
              <a:rPr lang="en-US" sz="3200" dirty="0" smtClean="0">
                <a:solidFill>
                  <a:schemeClr val="bg1"/>
                </a:solidFill>
              </a:rPr>
              <a:t>gospel</a:t>
            </a:r>
          </a:p>
          <a:p>
            <a:pPr algn="ctr"/>
            <a:r>
              <a:rPr lang="en-US" sz="3200" dirty="0" smtClean="0">
                <a:solidFill>
                  <a:schemeClr val="bg1"/>
                </a:solidFill>
              </a:rPr>
              <a:t>promise </a:t>
            </a:r>
          </a:p>
          <a:p>
            <a:pPr algn="ctr"/>
            <a:r>
              <a:rPr lang="en-US" sz="3200" dirty="0" smtClean="0">
                <a:solidFill>
                  <a:schemeClr val="bg1"/>
                </a:solidFill>
              </a:rPr>
              <a:t>of salvation</a:t>
            </a:r>
            <a:endParaRPr lang="en-US" sz="3200" dirty="0">
              <a:solidFill>
                <a:schemeClr val="bg1"/>
              </a:solidFill>
            </a:endParaRPr>
          </a:p>
        </p:txBody>
      </p:sp>
      <p:sp>
        <p:nvSpPr>
          <p:cNvPr id="27" name="TextBox 26"/>
          <p:cNvSpPr txBox="1"/>
          <p:nvPr/>
        </p:nvSpPr>
        <p:spPr>
          <a:xfrm>
            <a:off x="2065639" y="4505977"/>
            <a:ext cx="527221" cy="830997"/>
          </a:xfrm>
          <a:prstGeom prst="rect">
            <a:avLst/>
          </a:prstGeom>
          <a:noFill/>
        </p:spPr>
        <p:txBody>
          <a:bodyPr wrap="square" rtlCol="0">
            <a:spAutoFit/>
          </a:bodyPr>
          <a:lstStyle/>
          <a:p>
            <a:pPr algn="ctr"/>
            <a:r>
              <a:rPr lang="en-US" sz="4800" dirty="0" smtClean="0">
                <a:solidFill>
                  <a:srgbClr val="FFFF00"/>
                </a:solidFill>
              </a:rPr>
              <a:t>=</a:t>
            </a:r>
            <a:endParaRPr lang="en-US" sz="4800" dirty="0">
              <a:solidFill>
                <a:srgbClr val="FFFF00"/>
              </a:solidFill>
            </a:endParaRPr>
          </a:p>
        </p:txBody>
      </p:sp>
      <p:cxnSp>
        <p:nvCxnSpPr>
          <p:cNvPr id="28" name="Straight Arrow Connector 27"/>
          <p:cNvCxnSpPr/>
          <p:nvPr/>
        </p:nvCxnSpPr>
        <p:spPr>
          <a:xfrm>
            <a:off x="4205416" y="4973771"/>
            <a:ext cx="1178012" cy="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23405"/>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4496499" cy="6986528"/>
          </a:xfrm>
          <a:prstGeom prst="rect">
            <a:avLst/>
          </a:prstGeom>
          <a:solidFill>
            <a:schemeClr val="bg2">
              <a:lumMod val="90000"/>
            </a:schemeClr>
          </a:solidFill>
        </p:spPr>
        <p:txBody>
          <a:bodyPr wrap="square" rtlCol="0">
            <a:spAutoFit/>
          </a:bodyPr>
          <a:lstStyle/>
          <a:p>
            <a:r>
              <a:rPr lang="en-US" sz="3200" b="1" dirty="0"/>
              <a:t>John 8.25-27 So they said to him, “Who are you?” Jesus replied, “What I have told you from the beginning.  I have many things to say and to judge about you, but the Father who sent me is truthful, and the things I have heard from him I speak to the world.”  (They did not understand that he was telling them about his Father.)</a:t>
            </a:r>
            <a:endParaRPr lang="en-US" sz="3200" b="1" i="1" dirty="0"/>
          </a:p>
        </p:txBody>
      </p:sp>
      <p:pic>
        <p:nvPicPr>
          <p:cNvPr id="5" name="Picture 3" descr="05305uJew arrayed for prayer"/>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r="8199"/>
          <a:stretch/>
        </p:blipFill>
        <p:spPr bwMode="auto">
          <a:xfrm>
            <a:off x="4496499" y="0"/>
            <a:ext cx="466344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481471"/>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Projects\Matson photos\12 People\zzDone\sr\Jewish People\04290u Yemenite rabbi blowing shofar, mat04290.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matson named\Manners and Customs\z4PowerPoint\Jewish Life\sr\05305uJew arrayed for prayer.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E:\0Projects\Matson photos\12 People\zzDone\sr\Jewish People\04290u Yemenite rabbi blowing shofar, mat04290.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matson named\Manners and Customs\z4PowerPoint\Jewish Life\sr\05305uJew arrayed for prayer.jp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913</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20</cp:revision>
  <dcterms:created xsi:type="dcterms:W3CDTF">2014-07-29T18:26:40Z</dcterms:created>
  <dcterms:modified xsi:type="dcterms:W3CDTF">2014-07-31T13:47:53Z</dcterms:modified>
</cp:coreProperties>
</file>